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1" r:id="rId3"/>
    <p:sldId id="257" r:id="rId4"/>
    <p:sldId id="260" r:id="rId5"/>
    <p:sldId id="261" r:id="rId6"/>
    <p:sldId id="258" r:id="rId7"/>
    <p:sldId id="262" r:id="rId8"/>
    <p:sldId id="278" r:id="rId9"/>
    <p:sldId id="263" r:id="rId10"/>
    <p:sldId id="265" r:id="rId11"/>
    <p:sldId id="272" r:id="rId12"/>
    <p:sldId id="259" r:id="rId13"/>
    <p:sldId id="277" r:id="rId14"/>
    <p:sldId id="264" r:id="rId15"/>
    <p:sldId id="268" r:id="rId16"/>
    <p:sldId id="276" r:id="rId17"/>
    <p:sldId id="271" r:id="rId18"/>
    <p:sldId id="274" r:id="rId19"/>
    <p:sldId id="266" r:id="rId20"/>
    <p:sldId id="270" r:id="rId21"/>
    <p:sldId id="267" r:id="rId22"/>
    <p:sldId id="284" r:id="rId23"/>
    <p:sldId id="282" r:id="rId24"/>
    <p:sldId id="279" r:id="rId25"/>
    <p:sldId id="280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5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184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1B99E-A261-E749-B45D-C95B1A33EDC2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90BC6-F78C-E342-9057-599AEAF07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90BC6-F78C-E342-9057-599AEAF070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3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90BC6-F78C-E342-9057-599AEAF070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t>16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tIns="10584"/>
          <a:lstStyle/>
          <a:p>
            <a:pPr algn="just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dirty="0"/>
              <a:t>Absorption spectra of water vapor, liquid water, and ice from 400 to 2500 nm at 10‐nm spectral resolution. The spectrum for water vapor is for a path through an atmosphere with 5‐mm precipitable water. For liquid water and ice the spectrum is calculated for a 5‐mm path.</a:t>
            </a:r>
          </a:p>
          <a:p>
            <a:endParaRPr dirty="0"/>
          </a:p>
          <a:p>
            <a:r>
              <a:rPr lang="en-GB" dirty="0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31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EB93-E202-0747-80BB-98BCD14E4ED0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1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9A9E-55B9-E040-8929-E5A09EF54944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30E7-A27C-A34A-9E5A-6B788EBB4CEC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10968959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4"/>
            <a:ext cx="10968959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8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30C50-8053-E74A-BE98-5EBF522376BD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4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648D-608C-F644-9B72-7C48404BFBED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5F9F-B2C5-A042-AE6F-C2ACB7302984}" type="datetime1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D912-E0DC-A246-B14D-66C3BA0D8826}" type="datetime1">
              <a:rPr lang="en-US" smtClean="0"/>
              <a:t>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1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EBEC-BC8D-C149-9E6B-5183FD5747F6}" type="datetime1">
              <a:rPr lang="en-US" smtClean="0"/>
              <a:t>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3494-27FE-204F-AF5E-02E3BB61FB3C}" type="datetime1">
              <a:rPr lang="en-US" smtClean="0"/>
              <a:t>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C83F-3E99-8E4C-9BC6-BCAB6322C509}" type="datetime1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301C-D1A1-4845-8358-4A2A76516E4A}" type="datetime1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48EFE-A2A7-5040-B9A5-AB62472091F7}" type="datetime1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CABEF-FA94-DC41-8C01-5BE9778C8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image" Target="../media/image13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257" y="965198"/>
            <a:ext cx="6766078" cy="492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0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Interpretation of snow properties from imaging spectrometry</a:t>
            </a:r>
          </a:p>
        </p:txBody>
      </p:sp>
    </p:spTree>
    <p:extLst>
      <p:ext uri="{BB962C8B-B14F-4D97-AF65-F5344CB8AC3E}">
        <p14:creationId xmlns:p14="http://schemas.microsoft.com/office/powerpoint/2010/main" val="2168526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" y="1455420"/>
            <a:ext cx="5994400" cy="43815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036835"/>
              </p:ext>
            </p:extLst>
          </p:nvPr>
        </p:nvGraphicFramePr>
        <p:xfrm>
          <a:off x="7162800" y="1569720"/>
          <a:ext cx="4191000" cy="2551851"/>
        </p:xfrm>
        <a:graphic>
          <a:graphicData uri="http://schemas.openxmlformats.org/drawingml/2006/table">
            <a:tbl>
              <a:tblPr/>
              <a:tblGrid>
                <a:gridCol w="1397000"/>
                <a:gridCol w="1397000"/>
                <a:gridCol w="1397000"/>
              </a:tblGrid>
              <a:tr h="515197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Calibri" charset="0"/>
                        </a:rPr>
                        <a:t>500m Band Number </a:t>
                      </a:r>
                      <a:endParaRPr lang="en-US">
                        <a:effectLst/>
                        <a:latin typeface="Calibri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Calibri" charset="0"/>
                        </a:rPr>
                        <a:t>Wavelength (nm) </a:t>
                      </a:r>
                      <a:endParaRPr lang="en-US" dirty="0">
                        <a:effectLst/>
                        <a:latin typeface="Calibri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Calibri" charset="0"/>
                        </a:rPr>
                        <a:t>Color </a:t>
                      </a:r>
                      <a:endParaRPr lang="en-US">
                        <a:effectLst/>
                        <a:latin typeface="Calibri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Sur_refl_b01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  <a:latin typeface="Calibri" charset="0"/>
                        </a:rPr>
                        <a:t>0.620- 0.670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>
                          <a:effectLst/>
                          <a:latin typeface="Calibri" charset="0"/>
                        </a:rPr>
                        <a:t>Red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Sur_refl_b02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  <a:latin typeface="Calibri" charset="0"/>
                        </a:rPr>
                        <a:t>0.841- 0.876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  <a:latin typeface="Calibri" charset="0"/>
                        </a:rPr>
                        <a:t>NIR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Sur_refl_b03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>
                          <a:effectLst/>
                          <a:latin typeface="Calibri" charset="0"/>
                        </a:rPr>
                        <a:t>0.459- 0.479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Blue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Sur_refl_b04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Calibri" charset="0"/>
                        </a:rPr>
                        <a:t>0.545- 0.565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Green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Sur_refl_b05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>
                          <a:effectLst/>
                          <a:latin typeface="Calibri" charset="0"/>
                        </a:rPr>
                        <a:t>1.230- 1.250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  <a:latin typeface="Calibri" charset="0"/>
                        </a:rPr>
                        <a:t>NIR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Sur_refl_b06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>
                          <a:effectLst/>
                          <a:latin typeface="Calibri" charset="0"/>
                        </a:rPr>
                        <a:t>1.628- 1.652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effectLst/>
                          <a:latin typeface="Calibri" charset="0"/>
                        </a:rPr>
                        <a:t>MIR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1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libri" charset="0"/>
                        </a:rPr>
                        <a:t>Sur_refl_b07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  <a:latin typeface="Calibri" charset="0"/>
                        </a:rPr>
                        <a:t>2.105- 2.155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effectLst/>
                          <a:latin typeface="Calibri" charset="0"/>
                        </a:rPr>
                        <a:t>MIR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274320"/>
            <a:ext cx="11109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Unicode MS" charset="0"/>
                <a:ea typeface="Arial Unicode MS" charset="0"/>
                <a:cs typeface="Arial Unicode MS" charset="0"/>
              </a:rPr>
              <a:t>Normalize Difference Snow Index (NDSI)</a:t>
            </a:r>
            <a:r>
              <a:rPr lang="en-US" sz="4400" dirty="0"/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4495800"/>
            <a:ext cx="43891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 Unicode MS" charset="0"/>
                <a:ea typeface="Arial Unicode MS" charset="0"/>
                <a:cs typeface="Arial Unicode MS" charset="0"/>
              </a:rPr>
              <a:t>NDSI= (band 4 – band 6</a:t>
            </a:r>
            <a:r>
              <a:rPr lang="de-DE" sz="2800" dirty="0" smtClean="0">
                <a:latin typeface="Arial Unicode MS" charset="0"/>
                <a:ea typeface="Arial Unicode MS" charset="0"/>
                <a:cs typeface="Arial Unicode MS" charset="0"/>
              </a:rPr>
              <a:t>)/</a:t>
            </a:r>
          </a:p>
          <a:p>
            <a:r>
              <a:rPr lang="de-DE" sz="2800" dirty="0" smtClean="0">
                <a:latin typeface="Arial Unicode MS" charset="0"/>
                <a:ea typeface="Arial Unicode MS" charset="0"/>
                <a:cs typeface="Arial Unicode MS" charset="0"/>
              </a:rPr>
              <a:t>( </a:t>
            </a:r>
            <a:r>
              <a:rPr lang="de-DE" sz="2800" dirty="0">
                <a:latin typeface="Arial Unicode MS" charset="0"/>
                <a:ea typeface="Arial Unicode MS" charset="0"/>
                <a:cs typeface="Arial Unicode MS" charset="0"/>
              </a:rPr>
              <a:t>band 4 + band 6) </a:t>
            </a:r>
            <a:endParaRPr lang="de-DE" sz="2800" dirty="0" smtClean="0">
              <a:latin typeface="Arial Unicode MS" charset="0"/>
              <a:ea typeface="Arial Unicode MS" charset="0"/>
              <a:cs typeface="Arial Unicode MS" charset="0"/>
            </a:endParaRPr>
          </a:p>
          <a:p>
            <a:endParaRPr lang="de-DE" dirty="0"/>
          </a:p>
          <a:p>
            <a:r>
              <a:rPr lang="de-DE" sz="3200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0.4: Magic </a:t>
            </a:r>
            <a:r>
              <a:rPr lang="de-DE" sz="3200" dirty="0" err="1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Number</a:t>
            </a:r>
            <a:r>
              <a:rPr lang="de-DE" sz="3200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!? </a:t>
            </a:r>
            <a:endParaRPr lang="de-DE" sz="3200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1544226"/>
            <a:ext cx="6731338" cy="376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32" y="484632"/>
            <a:ext cx="4019063" cy="58887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0D6CABEF-FA94-DC41-8C01-5BE9778C83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656362"/>
              </p:ext>
            </p:extLst>
          </p:nvPr>
        </p:nvGraphicFramePr>
        <p:xfrm>
          <a:off x="7629664" y="4336716"/>
          <a:ext cx="4217391" cy="1478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3" imgW="3554061" imgH="1285714" progId="Equation.3">
                  <p:embed/>
                </p:oleObj>
              </mc:Choice>
              <mc:Fallback>
                <p:oleObj name="Equation" r:id="rId3" imgW="3554061" imgH="1285714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9664" y="4336716"/>
                        <a:ext cx="4217391" cy="1478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4160" y="12192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Spectral Mixture Analysis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521460"/>
            <a:ext cx="6000720" cy="3919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8040" y="1548593"/>
            <a:ext cx="4785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 Unicode MS" charset="0"/>
                <a:ea typeface="Arial Unicode MS" charset="0"/>
                <a:cs typeface="Arial Unicode MS" charset="0"/>
              </a:rPr>
              <a:t>Radiance measured at the sensor is linear combination of radiances reflected from individual surfaces ( Rock, Vegetation as end members)</a:t>
            </a:r>
            <a:endParaRPr lang="en-US" sz="28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480" y="5823552"/>
            <a:ext cx="564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 Unicode MS" charset="0"/>
                <a:ea typeface="Arial Unicode MS" charset="0"/>
                <a:cs typeface="Arial Unicode MS" charset="0"/>
              </a:rPr>
              <a:t>Fractional Snow Cover Area</a:t>
            </a:r>
            <a:endParaRPr lang="en-US" sz="32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Flowchart: Document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655793"/>
            <a:ext cx="7347537" cy="55473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fld id="{0D6CABEF-FA94-DC41-8C01-5BE9778C83DC}" type="slidenum">
              <a:rPr lang="en-US" smtClean="0"/>
              <a:pPr algn="l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Distinguish characteristics spectra</a:t>
            </a:r>
          </a:p>
        </p:txBody>
      </p:sp>
    </p:spTree>
    <p:extLst>
      <p:ext uri="{BB962C8B-B14F-4D97-AF65-F5344CB8AC3E}">
        <p14:creationId xmlns:p14="http://schemas.microsoft.com/office/powerpoint/2010/main" val="35849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50720" y="106680"/>
            <a:ext cx="803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Snow Water Equivalent (SWE)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11877"/>
            <a:ext cx="119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SWE </a:t>
            </a:r>
            <a:r>
              <a:rPr lang="en-US" sz="3200" dirty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(kg/m2) </a:t>
            </a:r>
            <a:r>
              <a:rPr lang="en-US" sz="3200" dirty="0" smtClean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   = </a:t>
            </a:r>
            <a:r>
              <a:rPr lang="en-US" sz="3200" dirty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snow depth (m) </a:t>
            </a:r>
            <a:r>
              <a:rPr lang="en-US" sz="3200" dirty="0" smtClean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         x    </a:t>
            </a:r>
            <a:r>
              <a:rPr lang="en-US" sz="3200" dirty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snow density (kg/m3)</a:t>
            </a:r>
            <a:endParaRPr lang="en-US" sz="3200" b="0" i="0" dirty="0">
              <a:solidFill>
                <a:srgbClr val="000000"/>
              </a:solidFill>
              <a:effectLst/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2529747"/>
            <a:ext cx="5715000" cy="3216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40" y="2529747"/>
            <a:ext cx="3407745" cy="2560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2332408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40" y="1266189"/>
            <a:ext cx="6812280" cy="482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0720" y="106680"/>
            <a:ext cx="803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Physics of Pure </a:t>
            </a:r>
            <a:r>
              <a:rPr lang="en-US" sz="4400" b="1" dirty="0">
                <a:latin typeface="Arial Unicode MS" charset="0"/>
                <a:ea typeface="Arial Unicode MS" charset="0"/>
                <a:cs typeface="Arial Unicode MS" charset="0"/>
              </a:rPr>
              <a:t>S</a:t>
            </a:r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now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05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484632" y="1730119"/>
            <a:ext cx="5126736" cy="3242313"/>
          </a:xfrm>
          <a:prstGeom prst="rect">
            <a:avLst/>
          </a:prstGeom>
          <a:noFill/>
        </p:spPr>
      </p:pic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sz="4000" b="1"/>
              <a:t>Effect of liquid water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52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91903" y="2121763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/>
              <a:t> Absorption spectra of water vapor, liquid water, and ice from 400 to 2500 nm at 10-nm spectral resolution. The spectrum for water vapor is for a path through an atmosphere with 5-mm perceptible water. For liquid water and ice the spectrum is calculated for a 5-mm path.</a:t>
            </a:r>
          </a:p>
        </p:txBody>
      </p:sp>
    </p:spTree>
    <p:extLst>
      <p:ext uri="{BB962C8B-B14F-4D97-AF65-F5344CB8AC3E}">
        <p14:creationId xmlns:p14="http://schemas.microsoft.com/office/powerpoint/2010/main" val="1376467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9686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7013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2868613"/>
            <a:ext cx="4791456" cy="317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3960813"/>
            <a:ext cx="4791456" cy="317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153" y="1229514"/>
            <a:ext cx="6445380" cy="43989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768" y="6359396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fld id="{0D6CABEF-FA94-DC41-8C01-5BE9778C83DC}" type="slidenum">
              <a:rPr lang="en-US">
                <a:solidFill>
                  <a:schemeClr val="bg1"/>
                </a:solidFill>
              </a:rPr>
              <a:pPr algn="l"/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458" y="2868613"/>
            <a:ext cx="3553604" cy="10922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Effect of grain size</a:t>
            </a:r>
          </a:p>
        </p:txBody>
      </p:sp>
    </p:spTree>
    <p:extLst>
      <p:ext uri="{BB962C8B-B14F-4D97-AF65-F5344CB8AC3E}">
        <p14:creationId xmlns:p14="http://schemas.microsoft.com/office/powerpoint/2010/main" val="10408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9686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7013"/>
            <a:ext cx="4838700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2868613"/>
            <a:ext cx="4791456" cy="317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-1" y="3960813"/>
            <a:ext cx="4791456" cy="317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768" y="6359396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fld id="{0D6CABEF-FA94-DC41-8C01-5BE9778C83DC}" type="slidenum">
              <a:rPr lang="en-US">
                <a:solidFill>
                  <a:schemeClr val="bg1"/>
                </a:solidFill>
              </a:rPr>
              <a:pPr algn="l"/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458" y="2868613"/>
            <a:ext cx="3553604" cy="10922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Effect of grain size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20" y="190011"/>
            <a:ext cx="4581718" cy="65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35480" y="106680"/>
            <a:ext cx="803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Impurities on Snow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50" y="1018691"/>
            <a:ext cx="7985307" cy="5107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50" y="774682"/>
            <a:ext cx="8032550" cy="5334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811530"/>
            <a:ext cx="7101840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3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1971" y="60960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 Unicode MS" charset="0"/>
                <a:ea typeface="Arial Unicode MS" charset="0"/>
                <a:cs typeface="Arial Unicode MS" charset="0"/>
              </a:rPr>
              <a:t>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6320" y="1234440"/>
            <a:ext cx="10469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3600" dirty="0" smtClean="0">
                <a:latin typeface="Arial Unicode MS" charset="0"/>
                <a:ea typeface="Arial Unicode MS" charset="0"/>
                <a:cs typeface="Arial Unicode MS" charset="0"/>
              </a:rPr>
              <a:t>Fundamental concept of Snow microphysics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3600" dirty="0" smtClean="0">
                <a:latin typeface="Arial Unicode MS" charset="0"/>
                <a:ea typeface="Arial Unicode MS" charset="0"/>
                <a:cs typeface="Arial Unicode MS" charset="0"/>
              </a:rPr>
              <a:t>Key concept of Imaging spectrometry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3600" dirty="0" smtClean="0">
                <a:latin typeface="Arial Unicode MS" charset="0"/>
                <a:ea typeface="Arial Unicode MS" charset="0"/>
                <a:cs typeface="Arial Unicode MS" charset="0"/>
              </a:rPr>
              <a:t>Relate Physical properties to Image retrievals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3600" dirty="0" smtClean="0">
                <a:latin typeface="Arial Unicode MS" charset="0"/>
                <a:ea typeface="Arial Unicode MS" charset="0"/>
                <a:cs typeface="Arial Unicode MS" charset="0"/>
              </a:rPr>
              <a:t>Current accomplishments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3600" dirty="0" smtClean="0">
                <a:latin typeface="Arial Unicode MS" charset="0"/>
                <a:ea typeface="Arial Unicode MS" charset="0"/>
                <a:cs typeface="Arial Unicode MS" charset="0"/>
              </a:rPr>
              <a:t>Future scope</a:t>
            </a:r>
            <a:endParaRPr lang="en-US" sz="3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0" y="569937"/>
            <a:ext cx="8244840" cy="5334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9010" y="5904342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Solid lines are imaginary part of refractive index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84400" y="51999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order of magnitude differences for m</a:t>
            </a:r>
            <a:r>
              <a:rPr lang="en-US" sz="2400" b="1" baseline="-25000" dirty="0" smtClean="0"/>
              <a:t>i</a:t>
            </a:r>
            <a:r>
              <a:rPr lang="en-US" sz="2400" b="1" dirty="0" smtClean="0"/>
              <a:t> in Soot and Pure Snow</a:t>
            </a:r>
            <a:endParaRPr lang="en-US" sz="24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6492240"/>
            <a:ext cx="1139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Effects of snow physical parameters on spectral albedo </a:t>
            </a:r>
            <a:r>
              <a:rPr lang="en-US" dirty="0" smtClean="0"/>
              <a:t>and bidirectional </a:t>
            </a:r>
            <a:r>
              <a:rPr lang="en-US" dirty="0"/>
              <a:t>reflectance of snow </a:t>
            </a:r>
            <a:r>
              <a:rPr lang="en-US" dirty="0" smtClean="0"/>
              <a:t>surface, </a:t>
            </a:r>
            <a:r>
              <a:rPr lang="en-US" dirty="0" err="1" smtClean="0"/>
              <a:t>Akoi</a:t>
            </a:r>
            <a:r>
              <a:rPr lang="en-US" dirty="0" smtClean="0"/>
              <a:t> et al., 2000)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707080"/>
            <a:ext cx="6780700" cy="5441511"/>
          </a:xfrm>
          <a:prstGeom prst="rect">
            <a:avLst/>
          </a:prstGeom>
        </p:spPr>
      </p:pic>
      <p:sp>
        <p:nvSpPr>
          <p:cNvPr id="9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0D6CABEF-FA94-DC41-8C01-5BE9778C83DC}" type="slidenum">
              <a:rPr lang="en-US">
                <a:solidFill>
                  <a:schemeClr val="tx1">
                    <a:alpha val="80000"/>
                  </a:schemeClr>
                </a:solidFill>
              </a:rPr>
              <a:pPr/>
              <a:t>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Reflectance with Impurities on Snow</a:t>
            </a:r>
          </a:p>
        </p:txBody>
      </p:sp>
    </p:spTree>
    <p:extLst>
      <p:ext uri="{BB962C8B-B14F-4D97-AF65-F5344CB8AC3E}">
        <p14:creationId xmlns:p14="http://schemas.microsoft.com/office/powerpoint/2010/main" val="10088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50" y="246287"/>
            <a:ext cx="6140090" cy="5880796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Computation of Bidirectional Reflectance Distribution Function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56701" y="6154739"/>
            <a:ext cx="709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 err="1" smtClean="0"/>
              <a:t>Tanikawa</a:t>
            </a:r>
            <a:r>
              <a:rPr lang="en-US" dirty="0" smtClean="0"/>
              <a:t> et al., 2002Remote </a:t>
            </a:r>
            <a:r>
              <a:rPr lang="en-US" dirty="0"/>
              <a:t>sensing of snow grain-size and impurities using snow </a:t>
            </a:r>
            <a:r>
              <a:rPr lang="en-US" dirty="0" smtClean="0"/>
              <a:t>BRDF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23</a:t>
            </a:fld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731520" y="2617630"/>
            <a:ext cx="6934200" cy="1824037"/>
            <a:chOff x="2514600" y="2343310"/>
            <a:chExt cx="6934200" cy="1824037"/>
          </a:xfrm>
        </p:grpSpPr>
        <p:grpSp>
          <p:nvGrpSpPr>
            <p:cNvPr id="5" name="Group 83"/>
            <p:cNvGrpSpPr>
              <a:grpSpLocks/>
            </p:cNvGrpSpPr>
            <p:nvPr/>
          </p:nvGrpSpPr>
          <p:grpSpPr bwMode="auto">
            <a:xfrm>
              <a:off x="2514600" y="2343310"/>
              <a:ext cx="6096000" cy="1824037"/>
              <a:chOff x="720" y="1158"/>
              <a:chExt cx="3840" cy="1149"/>
            </a:xfrm>
          </p:grpSpPr>
          <p:sp>
            <p:nvSpPr>
              <p:cNvPr id="6" name="Line 5"/>
              <p:cNvSpPr>
                <a:spLocks noChangeShapeType="1"/>
              </p:cNvSpPr>
              <p:nvPr/>
            </p:nvSpPr>
            <p:spPr bwMode="auto">
              <a:xfrm>
                <a:off x="720" y="2070"/>
                <a:ext cx="390" cy="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V="1">
                <a:off x="1104" y="2070"/>
                <a:ext cx="336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440" y="2070"/>
                <a:ext cx="336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776" y="2118"/>
                <a:ext cx="33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2112" y="2118"/>
                <a:ext cx="528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 flipV="1">
                <a:off x="2640" y="2118"/>
                <a:ext cx="48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>
                <a:off x="3120" y="2118"/>
                <a:ext cx="384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 flipV="1">
                <a:off x="3504" y="2118"/>
                <a:ext cx="576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>
                <a:off x="4080" y="2118"/>
                <a:ext cx="43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>
                <a:off x="912" y="1686"/>
                <a:ext cx="19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768" y="1638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flipV="1">
                <a:off x="1104" y="163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1296" y="1638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1392" y="168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 flipV="1">
                <a:off x="1632" y="1638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>
                <a:off x="1872" y="163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flipV="1">
                <a:off x="2016" y="1686"/>
                <a:ext cx="19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>
                <a:off x="2208" y="168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3"/>
              <p:cNvSpPr>
                <a:spLocks noChangeShapeType="1"/>
              </p:cNvSpPr>
              <p:nvPr/>
            </p:nvSpPr>
            <p:spPr bwMode="auto">
              <a:xfrm flipV="1">
                <a:off x="2496" y="1590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>
                <a:off x="2592" y="1590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 flipV="1">
                <a:off x="2832" y="1686"/>
                <a:ext cx="28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>
                <a:off x="3120" y="168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V="1">
                <a:off x="3552" y="159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>
                <a:off x="3792" y="1590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3984" y="1686"/>
                <a:ext cx="43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 flipH="1" flipV="1">
                <a:off x="768" y="1206"/>
                <a:ext cx="192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31"/>
              <p:cNvSpPr>
                <a:spLocks noChangeShapeType="1"/>
              </p:cNvSpPr>
              <p:nvPr/>
            </p:nvSpPr>
            <p:spPr bwMode="auto">
              <a:xfrm flipV="1">
                <a:off x="4416" y="1686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 flipH="1" flipV="1">
                <a:off x="1200" y="1206"/>
                <a:ext cx="288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3"/>
              <p:cNvSpPr>
                <a:spLocks noChangeShapeType="1"/>
              </p:cNvSpPr>
              <p:nvPr/>
            </p:nvSpPr>
            <p:spPr bwMode="auto">
              <a:xfrm flipH="1" flipV="1">
                <a:off x="1680" y="1158"/>
                <a:ext cx="336" cy="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 flipH="1" flipV="1">
                <a:off x="2112" y="1158"/>
                <a:ext cx="384" cy="1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5"/>
              <p:cNvSpPr>
                <a:spLocks noChangeShapeType="1"/>
              </p:cNvSpPr>
              <p:nvPr/>
            </p:nvSpPr>
            <p:spPr bwMode="auto">
              <a:xfrm flipV="1">
                <a:off x="2496" y="1830"/>
                <a:ext cx="288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 flipH="1" flipV="1">
                <a:off x="2544" y="1158"/>
                <a:ext cx="288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H="1" flipV="1">
                <a:off x="2976" y="1158"/>
                <a:ext cx="336" cy="10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 flipV="1">
                <a:off x="3360" y="1926"/>
                <a:ext cx="19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39"/>
              <p:cNvSpPr>
                <a:spLocks noChangeShapeType="1"/>
              </p:cNvSpPr>
              <p:nvPr/>
            </p:nvSpPr>
            <p:spPr bwMode="auto">
              <a:xfrm flipH="1" flipV="1">
                <a:off x="3552" y="1158"/>
                <a:ext cx="240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40"/>
              <p:cNvSpPr>
                <a:spLocks noChangeShapeType="1"/>
              </p:cNvSpPr>
              <p:nvPr/>
            </p:nvSpPr>
            <p:spPr bwMode="auto">
              <a:xfrm flipH="1" flipV="1">
                <a:off x="4080" y="1206"/>
                <a:ext cx="288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 flipV="1">
                <a:off x="3792" y="1926"/>
                <a:ext cx="48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Text Box 42"/>
              <p:cNvSpPr txBox="1">
                <a:spLocks noChangeArrowheads="1"/>
              </p:cNvSpPr>
              <p:nvPr/>
            </p:nvSpPr>
            <p:spPr bwMode="auto">
              <a:xfrm>
                <a:off x="864" y="1206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(1)</a:t>
                </a:r>
              </a:p>
            </p:txBody>
          </p:sp>
          <p:sp>
            <p:nvSpPr>
              <p:cNvPr id="44" name="Text Box 43"/>
              <p:cNvSpPr txBox="1">
                <a:spLocks noChangeArrowheads="1"/>
              </p:cNvSpPr>
              <p:nvPr/>
            </p:nvSpPr>
            <p:spPr bwMode="auto">
              <a:xfrm>
                <a:off x="1296" y="1206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(2)</a:t>
                </a:r>
              </a:p>
            </p:txBody>
          </p:sp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1776" y="1206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(3)</a:t>
                </a:r>
              </a:p>
            </p:txBody>
          </p:sp>
          <p:sp>
            <p:nvSpPr>
              <p:cNvPr id="46" name="Text Box 45"/>
              <p:cNvSpPr txBox="1">
                <a:spLocks noChangeArrowheads="1"/>
              </p:cNvSpPr>
              <p:nvPr/>
            </p:nvSpPr>
            <p:spPr bwMode="auto">
              <a:xfrm>
                <a:off x="2256" y="1206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(4)</a:t>
                </a:r>
              </a:p>
            </p:txBody>
          </p:sp>
          <p:sp>
            <p:nvSpPr>
              <p:cNvPr id="47" name="Text Box 46"/>
              <p:cNvSpPr txBox="1">
                <a:spLocks noChangeArrowheads="1"/>
              </p:cNvSpPr>
              <p:nvPr/>
            </p:nvSpPr>
            <p:spPr bwMode="auto">
              <a:xfrm>
                <a:off x="3120" y="1206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(5)</a:t>
                </a:r>
              </a:p>
            </p:txBody>
          </p:sp>
          <p:sp>
            <p:nvSpPr>
              <p:cNvPr id="48" name="Text Box 47"/>
              <p:cNvSpPr txBox="1">
                <a:spLocks noChangeArrowheads="1"/>
              </p:cNvSpPr>
              <p:nvPr/>
            </p:nvSpPr>
            <p:spPr bwMode="auto">
              <a:xfrm>
                <a:off x="3696" y="1206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x-none" sz="1800" b="1"/>
                  <a:t>(6)</a:t>
                </a: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1440" y="1974"/>
                <a:ext cx="33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816" y="1878"/>
                <a:ext cx="144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1104" y="2070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2112" y="1974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2736" y="1878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 flipV="1">
                <a:off x="3600" y="211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3744" y="1926"/>
                <a:ext cx="96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4224" y="1974"/>
                <a:ext cx="48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272" y="1926"/>
                <a:ext cx="192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2928" y="1926"/>
                <a:ext cx="96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1056" y="1878"/>
                <a:ext cx="144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1344" y="1926"/>
                <a:ext cx="48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1440" y="183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1824" y="2070"/>
                <a:ext cx="48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 flipV="1">
                <a:off x="1680" y="1734"/>
                <a:ext cx="48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2160" y="183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2544" y="1926"/>
                <a:ext cx="96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2448" y="183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3024" y="1830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67"/>
              <p:cNvSpPr>
                <a:spLocks noChangeArrowheads="1"/>
              </p:cNvSpPr>
              <p:nvPr/>
            </p:nvSpPr>
            <p:spPr bwMode="auto">
              <a:xfrm>
                <a:off x="3504" y="187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>
                <a:off x="3888" y="1734"/>
                <a:ext cx="144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70"/>
              <p:cNvSpPr>
                <a:spLocks noChangeArrowheads="1"/>
              </p:cNvSpPr>
              <p:nvPr/>
            </p:nvSpPr>
            <p:spPr bwMode="auto">
              <a:xfrm>
                <a:off x="3936" y="2022"/>
                <a:ext cx="144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71"/>
              <p:cNvSpPr>
                <a:spLocks noChangeArrowheads="1"/>
              </p:cNvSpPr>
              <p:nvPr/>
            </p:nvSpPr>
            <p:spPr bwMode="auto">
              <a:xfrm>
                <a:off x="3312" y="1830"/>
                <a:ext cx="144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76"/>
              <p:cNvSpPr>
                <a:spLocks noChangeArrowheads="1"/>
              </p:cNvSpPr>
              <p:nvPr/>
            </p:nvSpPr>
            <p:spPr bwMode="auto">
              <a:xfrm>
                <a:off x="1200" y="1734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77"/>
              <p:cNvSpPr>
                <a:spLocks noChangeArrowheads="1"/>
              </p:cNvSpPr>
              <p:nvPr/>
            </p:nvSpPr>
            <p:spPr bwMode="auto">
              <a:xfrm>
                <a:off x="1968" y="1782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78"/>
              <p:cNvSpPr>
                <a:spLocks noChangeShapeType="1"/>
              </p:cNvSpPr>
              <p:nvPr/>
            </p:nvSpPr>
            <p:spPr bwMode="auto">
              <a:xfrm>
                <a:off x="1302" y="2130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9"/>
              <p:cNvSpPr>
                <a:spLocks noChangeShapeType="1"/>
              </p:cNvSpPr>
              <p:nvPr/>
            </p:nvSpPr>
            <p:spPr bwMode="auto">
              <a:xfrm>
                <a:off x="1194" y="217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80"/>
              <p:cNvSpPr>
                <a:spLocks noChangeShapeType="1"/>
              </p:cNvSpPr>
              <p:nvPr/>
            </p:nvSpPr>
            <p:spPr bwMode="auto">
              <a:xfrm>
                <a:off x="1236" y="2157"/>
                <a:ext cx="6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81"/>
              <p:cNvSpPr>
                <a:spLocks noChangeShapeType="1"/>
              </p:cNvSpPr>
              <p:nvPr/>
            </p:nvSpPr>
            <p:spPr bwMode="auto">
              <a:xfrm>
                <a:off x="1362" y="211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82"/>
              <p:cNvSpPr>
                <a:spLocks noChangeShapeType="1"/>
              </p:cNvSpPr>
              <p:nvPr/>
            </p:nvSpPr>
            <p:spPr bwMode="auto">
              <a:xfrm>
                <a:off x="1263" y="2157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" name="Text Box 84"/>
            <p:cNvSpPr txBox="1">
              <a:spLocks noChangeArrowheads="1"/>
            </p:cNvSpPr>
            <p:nvPr/>
          </p:nvSpPr>
          <p:spPr bwMode="auto">
            <a:xfrm>
              <a:off x="8382000" y="3345181"/>
              <a:ext cx="1066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x-none" b="1"/>
                <a:t>Snow </a:t>
              </a:r>
              <a:endParaRPr lang="en-US" altLang="x-none" sz="2600" b="1"/>
            </a:p>
          </p:txBody>
        </p:sp>
        <p:sp>
          <p:nvSpPr>
            <p:cNvPr id="81" name="Text Box 69"/>
            <p:cNvSpPr txBox="1">
              <a:spLocks noChangeArrowheads="1"/>
            </p:cNvSpPr>
            <p:nvPr/>
          </p:nvSpPr>
          <p:spPr bwMode="auto">
            <a:xfrm>
              <a:off x="6743700" y="3140394"/>
              <a:ext cx="1066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x-none" b="1"/>
                <a:t>Soil</a:t>
              </a:r>
              <a:endParaRPr lang="en-US" altLang="x-none" sz="2600" b="1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2118360" y="289560"/>
            <a:ext cx="704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Unicode MS" charset="0"/>
                <a:ea typeface="Arial Unicode MS" charset="0"/>
                <a:cs typeface="Arial Unicode MS" charset="0"/>
              </a:rPr>
              <a:t>Accommodate Multiple Scattering</a:t>
            </a:r>
            <a:endParaRPr lang="en-US" sz="44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632" y="1310969"/>
            <a:ext cx="3182297" cy="512189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103120" y="504444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Unicode MS" charset="0"/>
                <a:ea typeface="Arial Unicode MS" charset="0"/>
                <a:cs typeface="Arial Unicode MS" charset="0"/>
              </a:rPr>
              <a:t>Monte Carlo Method</a:t>
            </a:r>
            <a:endParaRPr lang="en-US" sz="28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effectLst/>
        </p:spPr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fld id="{0D6CABEF-FA94-DC41-8C01-5BE9778C83DC}" type="slidenum">
              <a:rPr lang="en-US">
                <a:solidFill>
                  <a:srgbClr val="FFFFFF"/>
                </a:solidFill>
              </a:rPr>
              <a:pPr defTabSz="457200"/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450" y="2958103"/>
            <a:ext cx="7277100" cy="941796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38100" cap="sq">
            <a:solidFill>
              <a:schemeClr val="bg1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 Transported Smoke plume  from Wildfire Reduce Snow albedo </a:t>
            </a:r>
          </a:p>
        </p:txBody>
      </p:sp>
    </p:spTree>
    <p:extLst>
      <p:ext uri="{BB962C8B-B14F-4D97-AF65-F5344CB8AC3E}">
        <p14:creationId xmlns:p14="http://schemas.microsoft.com/office/powerpoint/2010/main" val="33709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1874665"/>
            <a:ext cx="4172712" cy="310867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994352"/>
            <a:ext cx="6716272" cy="48692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0D6CABEF-FA94-DC41-8C01-5BE9778C83D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0720" y="106680"/>
            <a:ext cx="803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Preliminary Data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8608" y="6099214"/>
            <a:ext cx="5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Suwanee River </a:t>
            </a:r>
            <a:r>
              <a:rPr lang="en-US" sz="2800" dirty="0" err="1" smtClean="0"/>
              <a:t>Fulvic</a:t>
            </a:r>
            <a:r>
              <a:rPr lang="en-US" sz="2800" dirty="0" smtClean="0"/>
              <a:t> Acid Deposition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529658" y="5217318"/>
            <a:ext cx="3340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Complex Refractive index of Siberian Peat. ( Source: Patricio)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50720" y="106680"/>
            <a:ext cx="803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Future Scope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" y="876121"/>
            <a:ext cx="11338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</a:rPr>
              <a:t>Variability of snow grain size with 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depth: Discrepancy and further Exploration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Exploring angular effects: On the way to </a:t>
            </a: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</a:rPr>
              <a:t>Spectro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-directional remote Sensing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</a:rPr>
              <a:t>Spectro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 temporal combination to monitor fast change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Extend to skills and techniques to Mars</a:t>
            </a:r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Updating the results from imaging spectrometer to Hydroclimate model more Frequently</a:t>
            </a:r>
            <a:endParaRPr lang="en-US" sz="24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346960"/>
            <a:ext cx="6492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Thank You</a:t>
            </a:r>
            <a:endParaRPr lang="en-US" sz="9600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7400" y="4983480"/>
            <a:ext cx="4373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 Unicode MS" charset="0"/>
                <a:ea typeface="Arial Unicode MS" charset="0"/>
                <a:cs typeface="Arial Unicode MS" charset="0"/>
              </a:rPr>
              <a:t>Questions?</a:t>
            </a:r>
            <a:endParaRPr lang="en-US" sz="60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3952" y="5528992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WHAT</a:t>
            </a:r>
            <a:endParaRPr lang="en-US" sz="3600" b="1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1178" y="552586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WHY</a:t>
            </a:r>
            <a:endParaRPr lang="en-US" sz="3600" b="1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7" name="Triangle 6"/>
          <p:cNvSpPr/>
          <p:nvPr/>
        </p:nvSpPr>
        <p:spPr>
          <a:xfrm rot="10800000" flipH="1" flipV="1">
            <a:off x="2997756" y="1417320"/>
            <a:ext cx="5854382" cy="4480559"/>
          </a:xfrm>
          <a:prstGeom prst="triangl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2512" y="926511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Arial Unicode MS" charset="0"/>
                <a:ea typeface="Arial Unicode MS" charset="0"/>
                <a:cs typeface="Arial Unicode MS" charset="0"/>
              </a:rPr>
              <a:t>HOW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3411" y="0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 Unicode MS" charset="0"/>
                <a:ea typeface="Arial Unicode MS" charset="0"/>
                <a:cs typeface="Arial Unicode MS" charset="0"/>
              </a:rPr>
              <a:t>Overview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58240" y="304800"/>
            <a:ext cx="9189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Definition of Imaging Spectrometry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8240" y="1524000"/>
            <a:ext cx="972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Simultaneous acquisition of spatially co-registered images, in many narrow, spectrally contiguous bands, measured in calibrated radiance units from a remotely operated Platform.</a:t>
            </a:r>
            <a:r>
              <a:rPr lang="en-US" dirty="0" smtClean="0">
                <a:latin typeface="Arial Unicode MS" charset="0"/>
                <a:ea typeface="Arial Unicode MS" charset="0"/>
                <a:cs typeface="Arial Unicode MS" charset="0"/>
              </a:rPr>
              <a:t>(</a:t>
            </a:r>
            <a:r>
              <a:rPr lang="en-US" dirty="0" err="1" smtClean="0">
                <a:latin typeface="Arial Unicode MS" charset="0"/>
                <a:ea typeface="Arial Unicode MS" charset="0"/>
                <a:cs typeface="Arial Unicode MS" charset="0"/>
              </a:rPr>
              <a:t>Scheapman</a:t>
            </a:r>
            <a:r>
              <a:rPr lang="en-US" dirty="0" smtClean="0">
                <a:latin typeface="Arial Unicode MS" charset="0"/>
                <a:ea typeface="Arial Unicode MS" charset="0"/>
                <a:cs typeface="Arial Unicode MS" charset="0"/>
              </a:rPr>
              <a:t>, 2007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8240" y="3940175"/>
            <a:ext cx="972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</a:rPr>
              <a:t>Voilà! In view, a humble vaudevillian veteran, cast vicariously as both victim and villain by the vicissitudes of Fate. This visage, no mere veneer of vanity, is a vestige of the </a:t>
            </a:r>
            <a:r>
              <a:rPr lang="en-US" sz="2400" dirty="0" err="1">
                <a:latin typeface="Arial Unicode MS" charset="0"/>
                <a:ea typeface="Arial Unicode MS" charset="0"/>
                <a:cs typeface="Arial Unicode MS" charset="0"/>
              </a:rPr>
              <a:t>vox</a:t>
            </a:r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2400" dirty="0" err="1">
                <a:latin typeface="Arial Unicode MS" charset="0"/>
                <a:ea typeface="Arial Unicode MS" charset="0"/>
                <a:cs typeface="Arial Unicode MS" charset="0"/>
              </a:rPr>
              <a:t>populi</a:t>
            </a:r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</a:rPr>
              <a:t>, now vacant, 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</a:rPr>
              <a:t>vanished</a:t>
            </a:r>
            <a:r>
              <a:rPr lang="is-IS" sz="2400" dirty="0" smtClean="0">
                <a:latin typeface="Arial Unicode MS" charset="0"/>
                <a:ea typeface="Arial Unicode MS" charset="0"/>
                <a:cs typeface="Arial Unicode MS" charset="0"/>
              </a:rPr>
              <a:t>…........</a:t>
            </a:r>
            <a:endParaRPr lang="en-US" sz="24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31695" y="1992094"/>
            <a:ext cx="8680450" cy="4146550"/>
            <a:chOff x="257175" y="1752600"/>
            <a:chExt cx="8680450" cy="4146550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685800" y="2027238"/>
              <a:ext cx="7772400" cy="182562"/>
              <a:chOff x="432" y="1277"/>
              <a:chExt cx="4896" cy="115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432" y="1277"/>
                <a:ext cx="4896" cy="11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1727" y="1277"/>
                <a:ext cx="432" cy="11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2591" y="1277"/>
                <a:ext cx="432" cy="11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4318" y="1277"/>
                <a:ext cx="432" cy="11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863" y="1277"/>
                <a:ext cx="432" cy="11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3454" y="1277"/>
                <a:ext cx="432" cy="11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57200" y="1752600"/>
              <a:ext cx="84804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1400" dirty="0">
                  <a:latin typeface="Arial" charset="0"/>
                </a:rPr>
                <a:t>10</a:t>
              </a:r>
              <a:r>
                <a:rPr lang="en-US" altLang="x-none" sz="1400" baseline="30000" dirty="0">
                  <a:latin typeface="Arial" charset="0"/>
                </a:rPr>
                <a:t>-1</a:t>
              </a:r>
              <a:r>
                <a:rPr lang="en-US" altLang="x-none" sz="1400" dirty="0">
                  <a:latin typeface="Arial" charset="0"/>
                </a:rPr>
                <a:t>nm   1 nm      10</a:t>
              </a:r>
              <a:r>
                <a:rPr lang="en-US" altLang="x-none" sz="1400" baseline="30000" dirty="0">
                  <a:latin typeface="Arial" charset="0"/>
                </a:rPr>
                <a:t>-2</a:t>
              </a:r>
              <a:r>
                <a:rPr lang="en-US" altLang="x-none" sz="1400" dirty="0">
                  <a:latin typeface="Symbol" charset="2"/>
                </a:rPr>
                <a:t>m</a:t>
              </a:r>
              <a:r>
                <a:rPr lang="en-US" altLang="x-none" sz="1400" dirty="0">
                  <a:latin typeface="Arial" charset="0"/>
                </a:rPr>
                <a:t>m   10</a:t>
              </a:r>
              <a:r>
                <a:rPr lang="en-US" altLang="x-none" sz="1400" baseline="30000" dirty="0">
                  <a:latin typeface="Arial" charset="0"/>
                </a:rPr>
                <a:t>-1</a:t>
              </a:r>
              <a:r>
                <a:rPr lang="en-US" altLang="x-none" sz="1400" dirty="0">
                  <a:latin typeface="Symbol" charset="2"/>
                </a:rPr>
                <a:t>m</a:t>
              </a:r>
              <a:r>
                <a:rPr lang="en-US" altLang="x-none" sz="1400" dirty="0">
                  <a:latin typeface="Arial" charset="0"/>
                </a:rPr>
                <a:t>m   1 </a:t>
              </a:r>
              <a:r>
                <a:rPr lang="en-US" altLang="x-none" sz="1400" dirty="0">
                  <a:latin typeface="Symbol" charset="2"/>
                </a:rPr>
                <a:t>m</a:t>
              </a:r>
              <a:r>
                <a:rPr lang="en-US" altLang="x-none" sz="1400" dirty="0">
                  <a:latin typeface="Arial" charset="0"/>
                </a:rPr>
                <a:t>m     10 </a:t>
              </a:r>
              <a:r>
                <a:rPr lang="en-US" altLang="x-none" sz="1400" dirty="0">
                  <a:latin typeface="Symbol" charset="2"/>
                </a:rPr>
                <a:t>m</a:t>
              </a:r>
              <a:r>
                <a:rPr lang="en-US" altLang="x-none" sz="1400" dirty="0">
                  <a:latin typeface="Arial" charset="0"/>
                </a:rPr>
                <a:t>m    100 </a:t>
              </a:r>
              <a:r>
                <a:rPr lang="en-US" altLang="x-none" sz="1400" dirty="0">
                  <a:latin typeface="Symbol" charset="2"/>
                </a:rPr>
                <a:t>m</a:t>
              </a:r>
              <a:r>
                <a:rPr lang="en-US" altLang="x-none" sz="1400" dirty="0">
                  <a:latin typeface="Arial" charset="0"/>
                </a:rPr>
                <a:t>m  1 mm     1 cm       10 cm   1 m             10</a:t>
              </a:r>
              <a:r>
                <a:rPr lang="en-US" altLang="x-none" sz="1400" baseline="30000" dirty="0">
                  <a:latin typeface="Arial" charset="0"/>
                </a:rPr>
                <a:t>2</a:t>
              </a:r>
              <a:r>
                <a:rPr lang="en-US" altLang="x-none" sz="1400" dirty="0">
                  <a:latin typeface="Arial" charset="0"/>
                </a:rPr>
                <a:t>m  </a:t>
              </a: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 rot="16200000">
              <a:off x="3107532" y="-569119"/>
              <a:ext cx="2355850" cy="805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x-none" sz="1800" dirty="0">
                  <a:latin typeface="Arial" charset="0"/>
                </a:rPr>
                <a:t>Gamma Rays</a:t>
              </a:r>
            </a:p>
            <a:p>
              <a:pPr algn="r"/>
              <a:r>
                <a:rPr lang="en-US" altLang="x-none" sz="1800" dirty="0">
                  <a:latin typeface="Arial" charset="0"/>
                </a:rPr>
                <a:t>  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X rays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Ultra-violet(UV)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Visible (400 - 700nm)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Near Infrared (NIR)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Infrared (IR)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Microwaves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Weather radar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Television, FM radio</a:t>
              </a: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endParaRPr lang="en-US" altLang="x-none" sz="1800" dirty="0">
                <a:latin typeface="Arial" charset="0"/>
              </a:endParaRPr>
            </a:p>
            <a:p>
              <a:pPr algn="r"/>
              <a:r>
                <a:rPr lang="en-US" altLang="x-none" sz="1800" dirty="0">
                  <a:latin typeface="Arial" charset="0"/>
                </a:rPr>
                <a:t>Short wave radio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 rot="16200000">
              <a:off x="2552700" y="4946650"/>
              <a:ext cx="717550" cy="118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x-none" sz="1200" b="1">
                  <a:latin typeface="Arial" charset="0"/>
                </a:rPr>
                <a:t>Violet</a:t>
              </a:r>
            </a:p>
            <a:p>
              <a:pPr algn="r"/>
              <a:r>
                <a:rPr lang="en-US" altLang="x-none" sz="1200" b="1">
                  <a:latin typeface="Arial" charset="0"/>
                </a:rPr>
                <a:t>Blue</a:t>
              </a:r>
            </a:p>
            <a:p>
              <a:pPr algn="r"/>
              <a:r>
                <a:rPr lang="en-US" altLang="x-none" sz="1200" b="1">
                  <a:latin typeface="Arial" charset="0"/>
                </a:rPr>
                <a:t>Green</a:t>
              </a:r>
            </a:p>
            <a:p>
              <a:pPr algn="r"/>
              <a:r>
                <a:rPr lang="en-US" altLang="x-none" sz="1200" b="1">
                  <a:latin typeface="Arial" charset="0"/>
                </a:rPr>
                <a:t>Yellow</a:t>
              </a:r>
            </a:p>
            <a:p>
              <a:pPr algn="r"/>
              <a:r>
                <a:rPr lang="en-US" altLang="x-none" sz="1200" b="1">
                  <a:latin typeface="Arial" charset="0"/>
                </a:rPr>
                <a:t>Orange</a:t>
              </a:r>
            </a:p>
            <a:p>
              <a:pPr algn="r"/>
              <a:r>
                <a:rPr lang="en-US" altLang="x-none" sz="1200" b="1">
                  <a:latin typeface="Arial" charset="0"/>
                </a:rPr>
                <a:t>Red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 flipV="1">
              <a:off x="3124200" y="4572000"/>
              <a:ext cx="6096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V="1">
              <a:off x="2133600" y="4572000"/>
              <a:ext cx="6096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40773" y="1189613"/>
            <a:ext cx="5379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Unicode MS" charset="0"/>
                <a:ea typeface="Arial Unicode MS" charset="0"/>
                <a:cs typeface="Arial Unicode MS" charset="0"/>
              </a:rPr>
              <a:t>Electro Magnetic Spectrum</a:t>
            </a:r>
            <a:endParaRPr lang="en-US" sz="32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16680" y="213360"/>
            <a:ext cx="469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Revisit theory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1334" y="521336"/>
            <a:ext cx="5337465" cy="5654039"/>
            <a:chOff x="137160" y="1258669"/>
            <a:chExt cx="4365625" cy="4319171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" y="1844040"/>
              <a:ext cx="4365625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26272" y="1258669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Arial Unicode MS" charset="0"/>
                  <a:ea typeface="Arial Unicode MS" charset="0"/>
                  <a:cs typeface="Arial Unicode MS" charset="0"/>
                </a:rPr>
                <a:t>WHAT</a:t>
              </a:r>
              <a:endParaRPr lang="en-US" sz="3600" b="1" dirty="0"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01740" y="730127"/>
            <a:ext cx="5489865" cy="5664144"/>
            <a:chOff x="6309360" y="316912"/>
            <a:chExt cx="5489865" cy="56641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360" y="675989"/>
              <a:ext cx="5489865" cy="530506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28112" y="316912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Arial Unicode MS" charset="0"/>
                  <a:ea typeface="Arial Unicode MS" charset="0"/>
                  <a:cs typeface="Arial Unicode MS" charset="0"/>
                </a:rPr>
                <a:t>WHAT</a:t>
              </a:r>
              <a:endParaRPr lang="en-US" sz="3600" b="1" dirty="0"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22120" y="118791"/>
            <a:ext cx="9159240" cy="6262982"/>
            <a:chOff x="1722120" y="118791"/>
            <a:chExt cx="9159240" cy="62629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2120" y="730127"/>
              <a:ext cx="9159240" cy="565164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32512" y="118791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Arial Unicode MS" charset="0"/>
                  <a:ea typeface="Arial Unicode MS" charset="0"/>
                  <a:cs typeface="Arial Unicode MS" charset="0"/>
                </a:rPr>
                <a:t>HOW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96640" y="0"/>
            <a:ext cx="469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 Unicode MS" charset="0"/>
                <a:ea typeface="Arial Unicode MS" charset="0"/>
                <a:cs typeface="Arial Unicode MS" charset="0"/>
              </a:rPr>
              <a:t>Why on Snow</a:t>
            </a:r>
            <a:endParaRPr lang="en-US" sz="4400" b="1" dirty="0">
              <a:solidFill>
                <a:srgbClr val="FFFF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845046"/>
            <a:ext cx="457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Unicode MS" charset="0"/>
                <a:ea typeface="Arial Unicode MS" charset="0"/>
                <a:cs typeface="Arial Unicode MS" charset="0"/>
              </a:rPr>
              <a:t>70 % of Annual streamflow provided by snow melt</a:t>
            </a:r>
          </a:p>
          <a:p>
            <a:endParaRPr lang="en-US" sz="2800" dirty="0">
              <a:solidFill>
                <a:srgbClr val="FFFF0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Arial Unicode MS" charset="0"/>
                <a:ea typeface="Arial Unicode MS" charset="0"/>
                <a:cs typeface="Arial Unicode MS" charset="0"/>
              </a:rPr>
              <a:t>Impact water supply, irrigation and hydro electric power generation</a:t>
            </a:r>
          </a:p>
          <a:p>
            <a:endParaRPr lang="en-US" sz="2800" dirty="0">
              <a:latin typeface="Arial Unicode MS" charset="0"/>
              <a:ea typeface="Arial Unicode MS" charset="0"/>
              <a:cs typeface="Arial Unicode MS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Arial Unicode MS" charset="0"/>
                <a:ea typeface="Arial Unicode MS" charset="0"/>
                <a:cs typeface="Arial Unicode MS" charset="0"/>
              </a:rPr>
              <a:t>Provide water manager Near real time observation</a:t>
            </a:r>
            <a:r>
              <a:rPr lang="en-US" sz="2800" dirty="0" smtClean="0">
                <a:solidFill>
                  <a:srgbClr val="00B050"/>
                </a:solidFill>
                <a:latin typeface="Arial Unicode MS" charset="0"/>
                <a:ea typeface="Arial Unicode MS" charset="0"/>
                <a:cs typeface="Arial Unicode MS" charset="0"/>
              </a:rPr>
              <a:t>.</a:t>
            </a:r>
          </a:p>
          <a:p>
            <a:endParaRPr lang="en-US" sz="2800" dirty="0">
              <a:solidFill>
                <a:srgbClr val="00B05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r>
              <a:rPr lang="en-US" sz="2800" dirty="0" smtClean="0">
                <a:solidFill>
                  <a:srgbClr val="00B050"/>
                </a:solidFill>
                <a:latin typeface="Arial Unicode MS" charset="0"/>
                <a:ea typeface="Arial Unicode MS" charset="0"/>
                <a:cs typeface="Arial Unicode MS" charset="0"/>
              </a:rPr>
              <a:t>Forecast timing and amount of spring and summer run off</a:t>
            </a:r>
            <a:endParaRPr lang="en-US" sz="2800" dirty="0">
              <a:solidFill>
                <a:srgbClr val="00B05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171925"/>
            <a:ext cx="7342345" cy="45430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11480" y="1630680"/>
            <a:ext cx="2804160" cy="3017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6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630509"/>
              </p:ext>
            </p:extLst>
          </p:nvPr>
        </p:nvGraphicFramePr>
        <p:xfrm>
          <a:off x="2095500" y="1349831"/>
          <a:ext cx="7886700" cy="3083560"/>
        </p:xfrm>
        <a:graphic>
          <a:graphicData uri="http://schemas.openxmlformats.org/drawingml/2006/table">
            <a:tbl>
              <a:tblPr/>
              <a:tblGrid>
                <a:gridCol w="3706749"/>
                <a:gridCol w="4179951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, Helvetica, sans-serif" charset="0"/>
                        </a:rPr>
                        <a:t>Method for retrieving surface albedo from satellite remote sensing data.</a:t>
                      </a:r>
                      <a:endParaRPr lang="en-US" dirty="0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, Helvetica, sans-serif" charset="0"/>
                        </a:rPr>
                        <a:t>Steps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, Helvetica, sans-serif" charset="0"/>
                        </a:rPr>
                        <a:t>Output Values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1. apply cloud-mask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cloud-free pixels (DN)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2. calibration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DN  radiance (W·m</a:t>
                      </a:r>
                      <a:r>
                        <a:rPr lang="en-US" baseline="30000">
                          <a:latin typeface="Arial, Helvetica, sans-serif" charset="0"/>
                        </a:rPr>
                        <a:t>-2</a:t>
                      </a:r>
                      <a:r>
                        <a:rPr lang="en-US">
                          <a:latin typeface="Arial, Helvetica, sans-serif" charset="0"/>
                        </a:rPr>
                        <a:t>·sr</a:t>
                      </a:r>
                      <a:r>
                        <a:rPr lang="en-US" baseline="30000">
                          <a:latin typeface="Arial, Helvetica, sans-serif" charset="0"/>
                        </a:rPr>
                        <a:t>-1</a:t>
                      </a:r>
                      <a:r>
                        <a:rPr lang="en-US">
                          <a:latin typeface="Arial, Helvetica, sans-serif" charset="0"/>
                        </a:rPr>
                        <a:t>)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3. atmospheric corrections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, Helvetica, sans-serif" charset="0"/>
                        </a:rPr>
                        <a:t>   radiance  reflectance</a:t>
                      </a:r>
                      <a:endParaRPr lang="en-US" dirty="0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4. anisotropic correction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reflectance  narrowband albedo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, Helvetica, sans-serif" charset="0"/>
                        </a:rPr>
                        <a:t>   5. narrowband-to-broadband (NTB) conversion</a:t>
                      </a:r>
                      <a:endParaRPr lang="en-US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, Helvetica, sans-serif" charset="0"/>
                        </a:rPr>
                        <a:t>   narrowband albedo  </a:t>
                      </a:r>
                      <a:r>
                        <a:rPr lang="en-US" b="1" dirty="0">
                          <a:latin typeface="Arial, Helvetica, sans-serif" charset="0"/>
                        </a:rPr>
                        <a:t>broadband albedo</a:t>
                      </a:r>
                      <a:endParaRPr lang="en-US" dirty="0"/>
                    </a:p>
                  </a:txBody>
                  <a:tcPr marL="63500" marR="63500"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791107" y="272534"/>
            <a:ext cx="3512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Snow Albedo</a:t>
            </a:r>
            <a:endParaRPr lang="en-US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0873" y="6048494"/>
            <a:ext cx="572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" charset="0"/>
              </a:rPr>
              <a:t>Maurer et al., Retrieval </a:t>
            </a:r>
            <a:r>
              <a:rPr lang="en-US" i="1" dirty="0">
                <a:solidFill>
                  <a:srgbClr val="000000"/>
                </a:solidFill>
                <a:latin typeface="Times" charset="0"/>
              </a:rPr>
              <a:t>of surface albedo from </a:t>
            </a:r>
            <a:r>
              <a:rPr lang="en-US" i="1" dirty="0" smtClean="0">
                <a:solidFill>
                  <a:srgbClr val="000000"/>
                </a:solidFill>
                <a:latin typeface="Times" charset="0"/>
              </a:rPr>
              <a:t>space, 2002</a:t>
            </a:r>
            <a:endParaRPr lang="en-US" i="1" dirty="0">
              <a:solidFill>
                <a:srgbClr val="000000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3240" y="4739640"/>
            <a:ext cx="633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&lt;https</a:t>
            </a:r>
            <a:r>
              <a:rPr lang="en-US" dirty="0"/>
              <a:t>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=WgjTO6CNwzM&gt;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ABEF-FA94-DC41-8C01-5BE9778C83DC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04160" y="12192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 Unicode MS" charset="0"/>
                <a:ea typeface="Arial Unicode MS" charset="0"/>
                <a:cs typeface="Arial Unicode MS" charset="0"/>
              </a:rPr>
              <a:t>Snow Cover Area (SCA)</a:t>
            </a:r>
            <a:endParaRPr lang="en-US" sz="4400" b="1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6" name="MOD10C1_M_SNO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379" y="1214012"/>
            <a:ext cx="7680961" cy="514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59340" y="5760720"/>
            <a:ext cx="17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a typeface="Arial Unicode MS" charset="0"/>
                <a:cs typeface="Arial Unicode MS" charset="0"/>
              </a:rPr>
              <a:t>Courtesy: NASA</a:t>
            </a:r>
            <a:endParaRPr lang="en-US" i="1" dirty="0"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714</Words>
  <Application>Microsoft Macintosh PowerPoint</Application>
  <PresentationFormat>Widescreen</PresentationFormat>
  <Paragraphs>180</Paragraphs>
  <Slides>28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 Unicode MS</vt:lpstr>
      <vt:lpstr>Arial, Helvetica, sans-serif</vt:lpstr>
      <vt:lpstr>Calibri</vt:lpstr>
      <vt:lpstr>Calibri Light</vt:lpstr>
      <vt:lpstr>Symbol</vt:lpstr>
      <vt:lpstr>Times</vt:lpstr>
      <vt:lpstr>Wingdings</vt:lpstr>
      <vt:lpstr>Arial</vt:lpstr>
      <vt:lpstr>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liquid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 Sengupta</dc:creator>
  <cp:lastModifiedBy>Deep Sengupta</cp:lastModifiedBy>
  <cp:revision>52</cp:revision>
  <dcterms:created xsi:type="dcterms:W3CDTF">2017-02-04T23:35:39Z</dcterms:created>
  <dcterms:modified xsi:type="dcterms:W3CDTF">2017-02-06T23:37:32Z</dcterms:modified>
</cp:coreProperties>
</file>